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83" r:id="rId4"/>
    <p:sldId id="258" r:id="rId5"/>
    <p:sldId id="273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D57F-0950-6B93-1DD7-D4E44C569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37299-8E59-F7F4-BC79-A2A3EEE8C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D929D-B9AC-26F5-F6A0-DCDA9DA1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DD80-BB78-9B46-9662-A41FC791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C4B21-937A-AF19-93A9-1C3FAE67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8F92-2D10-CB0D-3D3B-ECCFAEC3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D1584-FFC2-21D3-931F-2760F98DB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2689F-F3EB-F7C6-B705-FA54276D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86FC6-1074-E136-20F1-F0EDE3D4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A477A-4512-43D1-3E41-7E97CE16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9060F-DA90-A895-E5E9-5E5AF3189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97300-FEF7-801D-CD1F-B251481D1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4BC40-2B15-B8B9-A4FB-3DE6841B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EC865-AABB-9B65-683F-9A70D1DF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D457-D985-E6A6-5D96-52FEF56F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3DE9-F681-1A3E-2C5F-1760DD2F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73D7-ADC3-F249-DB31-F7F4BEC2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B816-9166-91BC-DABD-79F3F7D7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9A675-5BB4-805E-804D-D70A2CD6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CB779-D9EF-A115-586D-5B646969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288E-F081-3DBE-009D-B2FB69DD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5025A-C5B4-3445-DA7F-7F1358689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A54DE-2237-6D1E-6D26-1B87BA9D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23A37-B181-2A4D-DABF-E824D6B9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8836-3761-24BA-3325-B79F5680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8D6E-3F91-D49D-636C-C81E4050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485E1-51BE-EA5E-FD1F-DF186299D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774C8-A675-A18C-A2F2-6A3611F2B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42C8B-03F4-76A0-79C8-73064FE9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469D7-5A0A-88B2-5131-B6248E08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BE5F0-E7C6-580F-6B03-B0B268C2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17E-441B-3942-8384-24CFB64D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E2495-417A-2F5E-5951-F1DE75BD3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B22F1-5B1E-0A2A-4F10-4AD9572A5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26037-EFAC-9992-F9E6-B0BA0BCC8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DF73C-67FA-72E4-E9B2-A3791416F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25558-B9E6-F20E-6BD5-6FCDCB6A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7BF77-1A6C-FF6F-EE69-F4724CB2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D02A0-9DE3-DFC1-DC3A-5B16DBB8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0AC2-33B6-EB3F-6E08-886B031C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4CA80-0D71-FB67-74EB-5C5ACEF6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2905A-FFC8-18C8-A29D-73627E80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4DC0F-A589-0864-C62A-AC95A5BA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A8A71-0EB2-0E25-77ED-34E5D316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18863-1A55-CE0F-891F-5ACA7E87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3804E-F17C-4FBE-6D47-2DAD8910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104B-2C91-5AB5-79B6-962EE882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C268-CCD6-4BE3-FF65-409AB046F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25245-7C0C-3E99-D940-E7E0776AE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642C5-1F6D-72BF-0038-8185E3C6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117DB-BE87-6954-48CA-60E83E1F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E404-AECE-775E-04F8-7F063D7B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DD32-E18A-66F4-8D87-BF23CB64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CE009-4BFE-274E-4495-33251BC64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9F8B0-4299-5C99-0730-AFC622D67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65BDA-9FDC-93D0-9310-32FA570D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5117B-091F-5D03-ADF5-EDC8C48B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5B42C-445E-00C8-AF76-61123AD1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1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C2BBC-925E-9E54-AB26-4915A1BC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553C-DDDD-57F8-0E74-A0F095B48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71C4-1A8A-F1A3-E7A7-B12B14329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993D-EC61-4F92-9342-D2DEF7B4A9C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FB95F-3802-B9F0-1360-406EFFB5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5B5A-9F9D-DF03-D5D8-46E27E6EE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814E-F54F-4E66-ABFC-34255EB2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o/url?sa=t&amp;rct=j&amp;q=&amp;esrc=s&amp;source=web&amp;cd=&amp;cad=rja&amp;uact=8&amp;ved=2ahUKEwivxuCznKb7AhXz7rsIHUXJDSEQFnoECBAQAQ&amp;url=https%3A%2F%2Frowater.ro%2F&amp;usg=AOvVaw0CUZ-yc15304i-qXdDeMtp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BD66-1828-01E8-ABC4-EE2F2DAE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20" y="1487370"/>
            <a:ext cx="11188959" cy="3955205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SISTEME INDIVIDUALE ADECVATE               DE COLECTARE SI EPURARE                          A APELOR UZATE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4A1E2-22AE-6D97-69E2-891F7D3BC15C}"/>
              </a:ext>
            </a:extLst>
          </p:cNvPr>
          <p:cNvSpPr txBox="1"/>
          <p:nvPr/>
        </p:nvSpPr>
        <p:spPr>
          <a:xfrm>
            <a:off x="275809" y="6103107"/>
            <a:ext cx="492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Maria Marinescu</a:t>
            </a:r>
          </a:p>
          <a:p>
            <a:r>
              <a:rPr lang="en-US" b="1" i="1" dirty="0" err="1">
                <a:solidFill>
                  <a:srgbClr val="0070C0"/>
                </a:solidFill>
              </a:rPr>
              <a:t>Sef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Birou</a:t>
            </a:r>
            <a:r>
              <a:rPr lang="en-US" b="1" i="1" dirty="0">
                <a:solidFill>
                  <a:srgbClr val="0070C0"/>
                </a:solidFill>
              </a:rPr>
              <a:t> Plan de Management </a:t>
            </a:r>
            <a:r>
              <a:rPr lang="en-US" b="1" i="1" dirty="0" err="1">
                <a:solidFill>
                  <a:srgbClr val="0070C0"/>
                </a:solidFill>
              </a:rPr>
              <a:t>Bazinal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D7BF2-1D3D-32EB-1E6A-32B5937A41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50" y="212450"/>
            <a:ext cx="890763" cy="10285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id="{F3286659-251D-E1F5-CD92-C7C373172655}"/>
              </a:ext>
            </a:extLst>
          </p:cNvPr>
          <p:cNvSpPr txBox="1"/>
          <p:nvPr/>
        </p:nvSpPr>
        <p:spPr>
          <a:xfrm>
            <a:off x="3619357" y="111986"/>
            <a:ext cx="5338194" cy="1129004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rajan Pro"/>
                <a:ea typeface="Calibri" panose="020F0502020204030204" pitchFamily="34" charset="0"/>
                <a:cs typeface="Arial" panose="020B0604020202020204" pitchFamily="34" charset="0"/>
              </a:rPr>
              <a:t>ADMINISTRAȚIA NAȚIONALĂ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200" dirty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rajan Pro"/>
                <a:ea typeface="Calibri" panose="020F0502020204030204" pitchFamily="34" charset="0"/>
                <a:cs typeface="Arial" panose="020B0604020202020204" pitchFamily="34" charset="0"/>
              </a:rPr>
              <a:t>APELE ROMÂNE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rajan Pro"/>
                <a:ea typeface="Calibri" panose="020F0502020204030204" pitchFamily="34" charset="0"/>
                <a:cs typeface="Arial" panose="020B0604020202020204" pitchFamily="34" charset="0"/>
              </a:rPr>
              <a:t>ADMINISTRAȚIA BAZINALĂ DE APĂ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rajan Pro"/>
                <a:ea typeface="Calibri" panose="020F0502020204030204" pitchFamily="34" charset="0"/>
                <a:cs typeface="Arial" panose="020B0604020202020204" pitchFamily="34" charset="0"/>
              </a:rPr>
              <a:t>BUZǍU – IALOMIŢA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100" b="1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rajan Pro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ADFC9-8F7D-F467-58DF-D6600F690BEE}"/>
              </a:ext>
            </a:extLst>
          </p:cNvPr>
          <p:cNvSpPr txBox="1"/>
          <p:nvPr/>
        </p:nvSpPr>
        <p:spPr>
          <a:xfrm>
            <a:off x="8957551" y="6380106"/>
            <a:ext cx="355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Buzau, 11 </a:t>
            </a:r>
            <a:r>
              <a:rPr lang="en-US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noiembrie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96353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6CC6B2-9F26-15D8-9623-DF2368EACD5F}"/>
              </a:ext>
            </a:extLst>
          </p:cNvPr>
          <p:cNvSpPr txBox="1"/>
          <p:nvPr/>
        </p:nvSpPr>
        <p:spPr>
          <a:xfrm>
            <a:off x="342123" y="200957"/>
            <a:ext cx="1054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Aspecte legislative.</a:t>
            </a:r>
            <a:r>
              <a:rPr lang="ro-RO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Necesitatea privind aplicarea sistemelor individuale adecvate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99F23A-8A15-501D-CBA4-FBD6AF7CC2F9}"/>
              </a:ext>
            </a:extLst>
          </p:cNvPr>
          <p:cNvGrpSpPr/>
          <p:nvPr/>
        </p:nvGrpSpPr>
        <p:grpSpPr>
          <a:xfrm>
            <a:off x="182628" y="189618"/>
            <a:ext cx="11826744" cy="3179797"/>
            <a:chOff x="235793" y="161932"/>
            <a:chExt cx="11826744" cy="3179797"/>
          </a:xfrm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id="{80F003A4-59A5-2F19-7684-395EA03FFA8B}"/>
                </a:ext>
              </a:extLst>
            </p:cNvPr>
            <p:cNvSpPr/>
            <p:nvPr/>
          </p:nvSpPr>
          <p:spPr>
            <a:xfrm>
              <a:off x="235793" y="161932"/>
              <a:ext cx="11826744" cy="3179797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7950E1-A614-B5ED-F378-C6038F432FF2}"/>
                </a:ext>
              </a:extLst>
            </p:cNvPr>
            <p:cNvSpPr txBox="1"/>
            <p:nvPr/>
          </p:nvSpPr>
          <p:spPr>
            <a:xfrm>
              <a:off x="678667" y="529444"/>
              <a:ext cx="10940995" cy="2517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4572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o-RO" sz="15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Directiva Consiliului 91/271/EEC din 21 mai 1991 </a:t>
              </a:r>
              <a:r>
                <a:rPr lang="ro-RO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privind epurarea apelor uzate urbane, modificată și completată de Directiva Comisiei 98/15/EC în 27 februarie 1998</a:t>
              </a:r>
              <a:r>
                <a:rPr lang="en-US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ro-RO" sz="1500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ro-RO" sz="15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baza legala a legislației comunitare în domeniul apelor uzate</a:t>
              </a:r>
              <a:r>
                <a:rPr lang="ro-RO" sz="1500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indent="4572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Transpunere</a:t>
              </a:r>
              <a:r>
                <a:rPr lang="en-US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Directivei</a:t>
              </a:r>
              <a:r>
                <a:rPr lang="en-US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91/271/CEE:</a:t>
              </a:r>
            </a:p>
            <a:p>
              <a:pPr marL="0" marR="0" indent="4572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</a:t>
              </a:r>
              <a:r>
                <a:rPr lang="ro-RO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HG nr. 188/2002 </a:t>
              </a:r>
              <a:r>
                <a:rPr lang="it-IT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pentru aprobarea unor norme privind condiţiile de descărcare în mediul acvatic a apelor uzate, cu modificările și completările ulterioare;</a:t>
              </a:r>
            </a:p>
            <a:p>
              <a:pPr marL="0" marR="0" indent="4572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-Legea nr. 241/2006 privind serviciul de alimentare si de canalizare,                                                                                                                                completata prin OUG nr.144/2021;</a:t>
              </a:r>
            </a:p>
            <a:p>
              <a:pPr marL="0" marR="0" indent="4572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-H.G. nr. 714/2022 privind aprobarea Criteriilor pentru autorizarea, construcţia, înscrierea/înregistrarea, controlul, exploatarea şi întreţinerea sistemelor individuale adecvate de colectare şi epurare a apelor uzate</a:t>
              </a:r>
              <a:r>
                <a:rPr lang="it-IT" sz="15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2A73AE1-40DB-E947-C813-8F1665894635}"/>
              </a:ext>
            </a:extLst>
          </p:cNvPr>
          <p:cNvSpPr txBox="1"/>
          <p:nvPr/>
        </p:nvSpPr>
        <p:spPr>
          <a:xfrm>
            <a:off x="586492" y="3046249"/>
            <a:ext cx="1154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SCOP: </a:t>
            </a:r>
            <a:r>
              <a:rPr lang="en-US" b="1" dirty="0" err="1">
                <a:solidFill>
                  <a:srgbClr val="002060"/>
                </a:solidFill>
              </a:rPr>
              <a:t>protectia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mediului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respectiv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mentinerea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</a:t>
            </a:r>
            <a:r>
              <a:rPr lang="en-US" b="1" dirty="0">
                <a:solidFill>
                  <a:srgbClr val="002060"/>
                </a:solidFill>
              </a:rPr>
              <a:t>/</a:t>
            </a:r>
            <a:r>
              <a:rPr lang="en-US" b="1" dirty="0" err="1">
                <a:solidFill>
                  <a:srgbClr val="002060"/>
                </a:solidFill>
              </a:rPr>
              <a:t>sau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imbunatatirea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starii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calitatii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resurselor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apa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suprafata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subterane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protectia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sanatatii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populatiei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B512F-ABEE-373D-3DF8-6FDCC0B3F44B}"/>
              </a:ext>
            </a:extLst>
          </p:cNvPr>
          <p:cNvSpPr txBox="1"/>
          <p:nvPr/>
        </p:nvSpPr>
        <p:spPr>
          <a:xfrm>
            <a:off x="373830" y="5115271"/>
            <a:ext cx="11684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articolul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al HG nr.714/2022 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“…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………….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autorităţile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locale au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obligaţia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înfiinţării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întreţinerii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unui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registru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evidenţă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sistemelor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adecvate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dintr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administrativ-teritorială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termen de 90 de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intrarea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vigoare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hotărârii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Guvernului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aprobare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prezentelor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criterii</a:t>
            </a:r>
            <a:r>
              <a:rPr lang="en-US" i="1" dirty="0">
                <a:solidFill>
                  <a:srgbClr val="FF0000"/>
                </a:solidFill>
              </a:rPr>
              <a:t>”.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E9E097B-DB69-5E79-4CD7-32941C070EF7}"/>
              </a:ext>
            </a:extLst>
          </p:cNvPr>
          <p:cNvSpPr/>
          <p:nvPr/>
        </p:nvSpPr>
        <p:spPr>
          <a:xfrm>
            <a:off x="9985897" y="6030937"/>
            <a:ext cx="2072080" cy="687898"/>
          </a:xfrm>
          <a:prstGeom prst="wedgeEllipseCallout">
            <a:avLst>
              <a:gd name="adj1" fmla="val -75504"/>
              <a:gd name="adj2" fmla="val -91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B4D8C-DF7F-E7B5-0DCB-761C459F696B}"/>
              </a:ext>
            </a:extLst>
          </p:cNvPr>
          <p:cNvSpPr txBox="1"/>
          <p:nvPr/>
        </p:nvSpPr>
        <p:spPr>
          <a:xfrm>
            <a:off x="10055773" y="6181225"/>
            <a:ext cx="207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Inventariere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0E162D6-8EE5-336E-4E34-E9F8063905DB}"/>
              </a:ext>
            </a:extLst>
          </p:cNvPr>
          <p:cNvSpPr/>
          <p:nvPr/>
        </p:nvSpPr>
        <p:spPr>
          <a:xfrm>
            <a:off x="4396539" y="6055794"/>
            <a:ext cx="241351" cy="561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20FD1-865B-2ECC-92E0-881A915B4DE3}"/>
              </a:ext>
            </a:extLst>
          </p:cNvPr>
          <p:cNvSpPr txBox="1"/>
          <p:nvPr/>
        </p:nvSpPr>
        <p:spPr>
          <a:xfrm>
            <a:off x="4789359" y="6030937"/>
            <a:ext cx="153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electronica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9F23B-FF12-66D7-53EB-EB5BE9AD0E97}"/>
              </a:ext>
            </a:extLst>
          </p:cNvPr>
          <p:cNvSpPr txBox="1"/>
          <p:nvPr/>
        </p:nvSpPr>
        <p:spPr>
          <a:xfrm>
            <a:off x="1075172" y="5924348"/>
            <a:ext cx="328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Raportarea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datelor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informatiilor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UAT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(OUG 144/2021 si HG 714/2022)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F8E8F7-3F2B-33B1-B1D4-E2D674786A3E}"/>
              </a:ext>
            </a:extLst>
          </p:cNvPr>
          <p:cNvSpPr txBox="1"/>
          <p:nvPr/>
        </p:nvSpPr>
        <p:spPr>
          <a:xfrm>
            <a:off x="342123" y="3803237"/>
            <a:ext cx="11805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Sistemele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adecvate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alături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rețelele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canalizare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stațiile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urbane 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modalități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urbane generate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umană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localitate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corespunzător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 fi evacuate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mediu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contribuind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cresterea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gradului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colectare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epurare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uzate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urbane,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conformarea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cerintele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Directivei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91/271/CEE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epurarea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uzate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81146-E9EF-8BA2-BC8C-C3D52AE32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" y="3898551"/>
            <a:ext cx="285750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047137-7489-1B63-0E16-09A703350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" y="5208631"/>
            <a:ext cx="285750" cy="276225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1E350B7-7311-577E-FDD3-79AE6A048F3B}"/>
              </a:ext>
            </a:extLst>
          </p:cNvPr>
          <p:cNvSpPr/>
          <p:nvPr/>
        </p:nvSpPr>
        <p:spPr>
          <a:xfrm>
            <a:off x="10909131" y="4714809"/>
            <a:ext cx="961830" cy="400658"/>
          </a:xfrm>
          <a:prstGeom prst="wedgeEllipseCallout">
            <a:avLst>
              <a:gd name="adj1" fmla="val -97306"/>
              <a:gd name="adj2" fmla="val -46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D9FA8-4323-89B4-A79C-61B801B96B64}"/>
              </a:ext>
            </a:extLst>
          </p:cNvPr>
          <p:cNvSpPr txBox="1"/>
          <p:nvPr/>
        </p:nvSpPr>
        <p:spPr>
          <a:xfrm>
            <a:off x="10799850" y="4665011"/>
            <a:ext cx="113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2109/2018</a:t>
            </a:r>
          </a:p>
        </p:txBody>
      </p:sp>
    </p:spTree>
    <p:extLst>
      <p:ext uri="{BB962C8B-B14F-4D97-AF65-F5344CB8AC3E}">
        <p14:creationId xmlns:p14="http://schemas.microsoft.com/office/powerpoint/2010/main" val="189526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B28246-7643-1A9C-3F23-B2F9220364A5}"/>
              </a:ext>
            </a:extLst>
          </p:cNvPr>
          <p:cNvSpPr txBox="1"/>
          <p:nvPr/>
        </p:nvSpPr>
        <p:spPr>
          <a:xfrm>
            <a:off x="158340" y="313801"/>
            <a:ext cx="9301853" cy="3749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o-RO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cadrul proiectului național finanțat din Programul Operațional Capacitate Administrativă 2014-2020, denumit </a:t>
            </a:r>
            <a:r>
              <a:rPr lang="ro-R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Îmbunătățirea capacității autorității publice centrale în domeniul managementului apelor în ceea ce priveste planificarea, implementarea și raportarea cerințelor europene din domeniul apelor</a:t>
            </a:r>
            <a:r>
              <a:rPr lang="ro-R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ro-RO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derulat de Ministerul Mediului, Apelor și Pădurilor și Administrația Națională „Apele Române” (cod SIPOCA 588/MySMIS 126656) </a:t>
            </a:r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va realiza o platformă electronică pentru monitorizarea, prelucrarea, validarea și raportarea datelor si informațiilor </a:t>
            </a:r>
            <a:r>
              <a:rPr lang="ro-RO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legate de implementarea prevederilor Directivei 91/271/EEC privind epurarea apelor zuate urbane.</a:t>
            </a:r>
            <a:r>
              <a:rPr lang="ro-R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Platforma electronică gestionată de Adminstrația Națională „Apele Române” </a:t>
            </a:r>
            <a:r>
              <a:rPr lang="ro-RO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deveni operațională la începutul anului viitor </a:t>
            </a:r>
            <a:r>
              <a:rPr lang="ro-RO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include și o </a:t>
            </a:r>
            <a:r>
              <a:rPr lang="ro-RO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secțiune dedicată sistemelor individuale adecvate pentru colectarea și epurarea apelor uzate urbane</a:t>
            </a:r>
            <a:r>
              <a:rPr lang="ro-RO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Autoritățile administrației publice locale vor avea acces controlat pe platforma electronică și vor introduce datele și informațiile colectate prin Registrele de evidenţă a sistemelor individuale adecvate dintr-o unitate administrativ-teritorială</a:t>
            </a:r>
            <a:r>
              <a:rPr lang="ro-RO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E00ED-0A1C-6A46-274F-FDD0B9DCA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720" y="4818652"/>
            <a:ext cx="2898205" cy="1954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1D282-84FB-F6A7-323D-8E2CE0CE09CD}"/>
              </a:ext>
            </a:extLst>
          </p:cNvPr>
          <p:cNvSpPr txBox="1"/>
          <p:nvPr/>
        </p:nvSpPr>
        <p:spPr>
          <a:xfrm>
            <a:off x="158340" y="5370135"/>
            <a:ext cx="8703645" cy="91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Deţinătorii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sistemelor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colectare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apelor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bazine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etanş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vidanjabile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măsurile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pentru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dezafectarea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lor, o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dată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racordarea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reţelele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canalizare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 HG 188/2002, art.6(2).</a:t>
            </a:r>
          </a:p>
        </p:txBody>
      </p:sp>
      <p:pic>
        <p:nvPicPr>
          <p:cNvPr id="10" name="Picture 27">
            <a:extLst>
              <a:ext uri="{FF2B5EF4-FFF2-40B4-BE49-F238E27FC236}">
                <a16:creationId xmlns:a16="http://schemas.microsoft.com/office/drawing/2014/main" id="{CD6C69B0-21AA-88C8-C86B-AD1B2DB70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72847" y="155030"/>
            <a:ext cx="324078" cy="251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 descr="cover">
            <a:extLst>
              <a:ext uri="{FF2B5EF4-FFF2-40B4-BE49-F238E27FC236}">
                <a16:creationId xmlns:a16="http://schemas.microsoft.com/office/drawing/2014/main" id="{28ABF771-3DC1-E6AD-BCF0-C635CF4A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6"/>
          <a:stretch>
            <a:fillRect/>
          </a:stretch>
        </p:blipFill>
        <p:spPr bwMode="auto">
          <a:xfrm>
            <a:off x="9669324" y="397182"/>
            <a:ext cx="2364336" cy="32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4F1135-71BF-1D45-B478-6B9011EEF6DC}"/>
              </a:ext>
            </a:extLst>
          </p:cNvPr>
          <p:cNvSpPr txBox="1"/>
          <p:nvPr/>
        </p:nvSpPr>
        <p:spPr>
          <a:xfrm>
            <a:off x="103036" y="4138246"/>
            <a:ext cx="11793889" cy="91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Realizarea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acolo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fezabilă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construirea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canalizare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asigure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același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protecție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mediului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sistemul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de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canalizare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epurare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 HG 188/2002, art.4(2).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9BB1FB-F75C-6572-2D4D-EB833EDEB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6" y="413960"/>
            <a:ext cx="285750" cy="276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EA7CD-93CB-C4D7-E3F7-0A7858E24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6" y="4255899"/>
            <a:ext cx="285750" cy="276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E386E-E627-974D-830F-0EF233A25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3" y="5482091"/>
            <a:ext cx="2857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BA2274-4921-18A4-84B8-7DC96F16CDD1}"/>
              </a:ext>
            </a:extLst>
          </p:cNvPr>
          <p:cNvSpPr txBox="1"/>
          <p:nvPr/>
        </p:nvSpPr>
        <p:spPr>
          <a:xfrm>
            <a:off x="190428" y="420787"/>
            <a:ext cx="119018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Autorizarea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sistemelor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adecvate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epurare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descarca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corpurile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suprafata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realizeaza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legislatiei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gospodaririi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Emiterea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avizului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gospodărire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 pe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documentaţii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conţină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constructive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performanţele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adecvat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calitate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Autorizaţia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gospodărire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obligaţiile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deţinătorului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sistemului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exploatare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condiţii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funcţionare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raportare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calităţii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epurate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descărcate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Sistemele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adecvate</a:t>
            </a: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amplasate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inundabile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7D3A3-E7B9-8697-052A-590150DF06A9}"/>
              </a:ext>
            </a:extLst>
          </p:cNvPr>
          <p:cNvSpPr txBox="1"/>
          <p:nvPr/>
        </p:nvSpPr>
        <p:spPr>
          <a:xfrm>
            <a:off x="190428" y="3307840"/>
            <a:ext cx="11618462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 HG nr.714/2022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elaborate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norme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aplicare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sprijine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autoritatile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administratiei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 in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aplicarea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prevederilor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HG.</a:t>
            </a:r>
            <a:endParaRPr lang="en-U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C6D0F07D-893D-720E-601F-782CFD785D60}"/>
              </a:ext>
            </a:extLst>
          </p:cNvPr>
          <p:cNvGrpSpPr>
            <a:grpSpLocks/>
          </p:cNvGrpSpPr>
          <p:nvPr/>
        </p:nvGrpSpPr>
        <p:grpSpPr bwMode="auto">
          <a:xfrm>
            <a:off x="4131222" y="4382768"/>
            <a:ext cx="3502760" cy="2118699"/>
            <a:chOff x="2058" y="767"/>
            <a:chExt cx="3600" cy="3313"/>
          </a:xfrm>
        </p:grpSpPr>
        <p:pic>
          <p:nvPicPr>
            <p:cNvPr id="17" name="Picture 11">
              <a:extLst>
                <a:ext uri="{FF2B5EF4-FFF2-40B4-BE49-F238E27FC236}">
                  <a16:creationId xmlns:a16="http://schemas.microsoft.com/office/drawing/2014/main" id="{D2D00F1E-4EE1-47C7-A496-D4750E000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767"/>
              <a:ext cx="3600" cy="3313"/>
            </a:xfrm>
            <a:prstGeom prst="rect">
              <a:avLst/>
            </a:prstGeom>
            <a:noFill/>
            <a:ln w="41275" cap="flat">
              <a:solidFill>
                <a:srgbClr val="000000"/>
              </a:solidFill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5591C0C7-1C09-6147-C0AF-56805524D86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" y="3008"/>
              <a:ext cx="1505" cy="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>
              <a:extLst>
                <a:ext uri="{FF2B5EF4-FFF2-40B4-BE49-F238E27FC236}">
                  <a16:creationId xmlns:a16="http://schemas.microsoft.com/office/drawing/2014/main" id="{219AF058-180B-C680-E2FA-A1FDE1F32E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3026"/>
              <a:ext cx="723" cy="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08E07-2991-9E87-C1AB-78F1E06CEE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3" y="5018699"/>
            <a:ext cx="1539609" cy="11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8">
            <a:extLst>
              <a:ext uri="{FF2B5EF4-FFF2-40B4-BE49-F238E27FC236}">
                <a16:creationId xmlns:a16="http://schemas.microsoft.com/office/drawing/2014/main" id="{9954EFFA-1B42-6D5F-8704-76284B2185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30" y="4535304"/>
            <a:ext cx="11191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5F640D7-AF37-D0A1-8717-7335267DACD7}"/>
              </a:ext>
            </a:extLst>
          </p:cNvPr>
          <p:cNvSpPr txBox="1"/>
          <p:nvPr/>
        </p:nvSpPr>
        <p:spPr>
          <a:xfrm>
            <a:off x="4131222" y="5781894"/>
            <a:ext cx="219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4020404030D07020202" pitchFamily="82" charset="0"/>
              </a:rPr>
              <a:t>starea buna a </a:t>
            </a:r>
            <a:r>
              <a:rPr lang="en-US" altLang="en-US" sz="1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4020404030D07020202" pitchFamily="82" charset="0"/>
              </a:rPr>
              <a:t>apelor</a:t>
            </a:r>
            <a:endParaRPr lang="ro-RO" altLang="en-US" sz="1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anose="04020404030D07020202" pitchFamily="82" charset="0"/>
            </a:endParaRPr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D88B223E-44A0-12FD-3964-52C9F2143EAA}"/>
              </a:ext>
            </a:extLst>
          </p:cNvPr>
          <p:cNvGrpSpPr>
            <a:grpSpLocks/>
          </p:cNvGrpSpPr>
          <p:nvPr/>
        </p:nvGrpSpPr>
        <p:grpSpPr bwMode="auto">
          <a:xfrm>
            <a:off x="8743188" y="3950176"/>
            <a:ext cx="3130550" cy="2335212"/>
            <a:chOff x="0" y="1713"/>
            <a:chExt cx="1972" cy="1471"/>
          </a:xfrm>
        </p:grpSpPr>
        <p:grpSp>
          <p:nvGrpSpPr>
            <p:cNvPr id="3" name="Group 25">
              <a:extLst>
                <a:ext uri="{FF2B5EF4-FFF2-40B4-BE49-F238E27FC236}">
                  <a16:creationId xmlns:a16="http://schemas.microsoft.com/office/drawing/2014/main" id="{F573A172-F0C2-AFB8-0FF4-C147159DD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47"/>
              <a:ext cx="1972" cy="1037"/>
              <a:chOff x="0" y="2171"/>
              <a:chExt cx="1972" cy="1037"/>
            </a:xfrm>
          </p:grpSpPr>
          <p:sp>
            <p:nvSpPr>
              <p:cNvPr id="5" name="Oval 5">
                <a:extLst>
                  <a:ext uri="{FF2B5EF4-FFF2-40B4-BE49-F238E27FC236}">
                    <a16:creationId xmlns:a16="http://schemas.microsoft.com/office/drawing/2014/main" id="{E7BAD340-45AF-A625-3CE6-A8307B2AA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71"/>
                <a:ext cx="1951" cy="1037"/>
              </a:xfrm>
              <a:prstGeom prst="ellipse">
                <a:avLst/>
              </a:prstGeom>
              <a:solidFill>
                <a:srgbClr val="FFCC00"/>
              </a:solidFill>
              <a:ln w="412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F49418A-0398-BE70-FE9F-B1671FE239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" y="2270"/>
                <a:ext cx="1916" cy="73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FFFF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1400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SCOP   </a:t>
                </a:r>
              </a:p>
              <a:p>
                <a:pPr algn="ctr"/>
                <a:r>
                  <a:rPr lang="ro-RO" altLang="en-US" sz="1400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asigurarea unor conditii egale </a:t>
                </a:r>
                <a:endParaRPr lang="en-US" altLang="en-US" sz="1400" i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o-RO" altLang="en-US" sz="1400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 viata din punct de</a:t>
                </a:r>
                <a:r>
                  <a:rPr lang="en-US" altLang="en-US" sz="1400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o-RO" altLang="en-US" sz="1400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vedere al </a:t>
                </a:r>
                <a:endParaRPr lang="en-US" altLang="en-US" sz="1400" i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o-RO" altLang="en-US" sz="1400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apelor pentru toti cetatenii </a:t>
                </a:r>
                <a:endParaRPr lang="en-US" altLang="en-US" sz="1400" i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o-RO" altLang="en-US" sz="1400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Europei</a:t>
                </a:r>
                <a:endParaRPr lang="en-US" altLang="en-US" sz="1400" i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4" name="Object 7">
              <a:extLst>
                <a:ext uri="{FF2B5EF4-FFF2-40B4-BE49-F238E27FC236}">
                  <a16:creationId xmlns:a16="http://schemas.microsoft.com/office/drawing/2014/main" id="{49A8E3EB-4FC3-1A0F-F0A3-9BE4B7B068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" y="1713"/>
            <a:ext cx="481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371600" imgH="1313640" progId="">
                    <p:embed/>
                  </p:oleObj>
                </mc:Choice>
                <mc:Fallback>
                  <p:oleObj r:id="rId7" imgW="1371600" imgH="1313640" progId="">
                    <p:embed/>
                    <p:pic>
                      <p:nvPicPr>
                        <p:cNvPr id="336903" name="Object 7">
                          <a:extLst>
                            <a:ext uri="{FF2B5EF4-FFF2-40B4-BE49-F238E27FC236}">
                              <a16:creationId xmlns:a16="http://schemas.microsoft.com/office/drawing/2014/main" id="{CA650ED2-101F-19B5-473F-F4B37737F0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" y="1713"/>
                          <a:ext cx="481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7753AB-29BF-518E-2630-3CE3ACB1C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6" y="507358"/>
            <a:ext cx="285750" cy="27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9BB8D-D2B4-AAEA-5B34-390D22725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" y="2685441"/>
            <a:ext cx="285750" cy="27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5D7FC-B237-6A6E-EF00-9F21CBFEF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" y="3428184"/>
            <a:ext cx="2857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D517-DEDA-1C78-F3BF-8A8468858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4" y="2789853"/>
            <a:ext cx="9162662" cy="722604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Multumesc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atentie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0DC76-CA58-EAA8-1F22-B3DB2431C38C}"/>
              </a:ext>
            </a:extLst>
          </p:cNvPr>
          <p:cNvSpPr txBox="1"/>
          <p:nvPr/>
        </p:nvSpPr>
        <p:spPr>
          <a:xfrm>
            <a:off x="1000387" y="5494356"/>
            <a:ext cx="483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mirela.marinescu@daib.rowater.ro</a:t>
            </a:r>
          </a:p>
        </p:txBody>
      </p:sp>
      <p:pic>
        <p:nvPicPr>
          <p:cNvPr id="5" name="Picture 40">
            <a:extLst>
              <a:ext uri="{FF2B5EF4-FFF2-40B4-BE49-F238E27FC236}">
                <a16:creationId xmlns:a16="http://schemas.microsoft.com/office/drawing/2014/main" id="{685CDA7F-A131-B299-7E53-A3A3B9F3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58" y="757707"/>
            <a:ext cx="197643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BB016-C39C-5CC6-6DFA-5EC8A4CD83A7}"/>
              </a:ext>
            </a:extLst>
          </p:cNvPr>
          <p:cNvSpPr txBox="1"/>
          <p:nvPr/>
        </p:nvSpPr>
        <p:spPr>
          <a:xfrm>
            <a:off x="1000387" y="5561468"/>
            <a:ext cx="2279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</a:br>
            <a:r>
              <a:rPr lang="en-US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3"/>
              </a:rPr>
              <a:t>https://rowater.ro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b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1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753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Tempus Sans ITC</vt:lpstr>
      <vt:lpstr>Trajan Pro</vt:lpstr>
      <vt:lpstr>Office Theme</vt:lpstr>
      <vt:lpstr>SISTEME INDIVIDUALE ADECVATE               DE COLECTARE SI EPURARE                          A APELOR UZATE</vt:lpstr>
      <vt:lpstr>PowerPoint Presentation</vt:lpstr>
      <vt:lpstr>PowerPoint Presentation</vt:lpstr>
      <vt:lpstr>PowerPoint Presentation</vt:lpstr>
      <vt:lpstr>Multumesc pentru atentie!!!!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HOTĂRÂRE nr. 714 din 26 mai 2022 privind aprobarea Criteriilor pentru autorizarea, construcţia, înscrierea/înregistrarea, controlul, exploatarea şi întreţinerea sistemelor individuale adecvate de colectare şi epurare a apelor uzate   Data intrării în vigoare:27-05-2022   În temeiul art. 108 din Constituţia României, republicată, şi al art. III alin. (2) din Ordonanţa de urgenţă a Guvernului nr. 144/2021 pentru modificarea şi completarea Legii serviciului de alimentare cu apă şi de canalizare nr. 241/2006,  Guvernul României adoptă prezenta hotărâre.  ARTICOL UNIC  Se aprobă Criteriile pentru autorizarea, construcţia, înscrierea/înregistrarea, controlul, exploatarea şi întreţinerea sistemelor individuale adecvate de colectare şi epurare a apelor uzate, prevăzute în anexa care face parte integrantă din prezenta hotărâre.</dc:title>
  <dc:creator>Maria Marinescu</dc:creator>
  <cp:lastModifiedBy>Maria Marinescu</cp:lastModifiedBy>
  <cp:revision>141</cp:revision>
  <cp:lastPrinted>2022-11-10T12:41:16Z</cp:lastPrinted>
  <dcterms:created xsi:type="dcterms:W3CDTF">2022-11-07T12:06:43Z</dcterms:created>
  <dcterms:modified xsi:type="dcterms:W3CDTF">2022-11-14T11:16:47Z</dcterms:modified>
</cp:coreProperties>
</file>